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7" r:id="rId1"/>
  </p:sldMasterIdLst>
  <p:notesMasterIdLst>
    <p:notesMasterId r:id="rId26"/>
  </p:notesMasterIdLst>
  <p:sldIdLst>
    <p:sldId id="256" r:id="rId2"/>
    <p:sldId id="274" r:id="rId3"/>
    <p:sldId id="258" r:id="rId4"/>
    <p:sldId id="275" r:id="rId5"/>
    <p:sldId id="259" r:id="rId6"/>
    <p:sldId id="260" r:id="rId7"/>
    <p:sldId id="261" r:id="rId8"/>
    <p:sldId id="272" r:id="rId9"/>
    <p:sldId id="262" r:id="rId10"/>
    <p:sldId id="263" r:id="rId11"/>
    <p:sldId id="279" r:id="rId12"/>
    <p:sldId id="280" r:id="rId13"/>
    <p:sldId id="276" r:id="rId14"/>
    <p:sldId id="277" r:id="rId15"/>
    <p:sldId id="268" r:id="rId16"/>
    <p:sldId id="271" r:id="rId17"/>
    <p:sldId id="270" r:id="rId18"/>
    <p:sldId id="278" r:id="rId19"/>
    <p:sldId id="281" r:id="rId20"/>
    <p:sldId id="282" r:id="rId21"/>
    <p:sldId id="283" r:id="rId22"/>
    <p:sldId id="284" r:id="rId23"/>
    <p:sldId id="285" r:id="rId24"/>
    <p:sldId id="286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5AAA0B2C-0567-4930-BB96-08CD50539E00}">
          <p14:sldIdLst>
            <p14:sldId id="256"/>
            <p14:sldId id="274"/>
            <p14:sldId id="258"/>
            <p14:sldId id="275"/>
            <p14:sldId id="259"/>
            <p14:sldId id="260"/>
            <p14:sldId id="261"/>
            <p14:sldId id="272"/>
            <p14:sldId id="262"/>
            <p14:sldId id="263"/>
            <p14:sldId id="279"/>
            <p14:sldId id="280"/>
            <p14:sldId id="276"/>
            <p14:sldId id="277"/>
          </p14:sldIdLst>
        </p14:section>
        <p14:section name="Oddíl bez názvu" id="{94F744B0-F3DC-4EA3-A483-D1C4F74C2DFD}">
          <p14:sldIdLst>
            <p14:sldId id="268"/>
            <p14:sldId id="271"/>
            <p14:sldId id="270"/>
            <p14:sldId id="278"/>
            <p14:sldId id="281"/>
            <p14:sldId id="282"/>
            <p14:sldId id="283"/>
            <p14:sldId id="284"/>
            <p14:sldId id="285"/>
            <p14:sldId id="2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7CC7C-A8F6-453C-8511-CA099765F8B0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33124-DB35-43AA-8BF8-3B5B6980A5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335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33124-DB35-43AA-8BF8-3B5B6980A5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4639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36991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3563"/>
      </p:ext>
    </p:extLst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1025"/>
      </p:ext>
    </p:extLst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34807"/>
      </p:ext>
    </p:extLst>
  </p:cSld>
  <p:clrMapOvr>
    <a:masterClrMapping/>
  </p:clrMapOvr>
  <p:hf sldNum="0"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96050"/>
      </p:ext>
    </p:extLst>
  </p:cSld>
  <p:clrMapOvr>
    <a:masterClrMapping/>
  </p:clrMapOvr>
  <p:hf sldNum="0"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118"/>
      </p:ext>
    </p:extLst>
  </p:cSld>
  <p:clrMapOvr>
    <a:masterClrMapping/>
  </p:clrMapOvr>
  <p:hf sldNum="0"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949759"/>
      </p:ext>
    </p:extLst>
  </p:cSld>
  <p:clrMapOvr>
    <a:masterClrMapping/>
  </p:clrMapOvr>
  <p:hf sldNum="0"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18240"/>
      </p:ext>
    </p:extLst>
  </p:cSld>
  <p:clrMapOvr>
    <a:masterClrMapping/>
  </p:clrMapOvr>
  <p:hf sldNum="0"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49693"/>
      </p:ext>
    </p:extLst>
  </p:cSld>
  <p:clrMapOvr>
    <a:masterClrMapping/>
  </p:clrMapOvr>
  <p:hf sldNum="0"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41722"/>
      </p:ext>
    </p:extLst>
  </p:cSld>
  <p:clrMapOvr>
    <a:masterClrMapping/>
  </p:clrMapOvr>
  <p:hf sldNum="0"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721481"/>
      </p:ext>
    </p:extLst>
  </p:cSld>
  <p:clrMapOvr>
    <a:masterClrMapping/>
  </p:clrMapOvr>
  <p:hf sldNum="0"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513574"/>
      </p:ext>
    </p:extLst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5814034"/>
      </p:ext>
    </p:extLst>
  </p:cSld>
  <p:clrMapOvr>
    <a:masterClrMapping/>
  </p:clrMapOvr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85595"/>
      </p:ext>
    </p:extLst>
  </p:cSld>
  <p:clrMapOvr>
    <a:masterClrMapping/>
  </p:clrMapOvr>
  <p:hf sldNum="0"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1090"/>
      </p:ext>
    </p:extLst>
  </p:cSld>
  <p:clrMapOvr>
    <a:masterClrMapping/>
  </p:clrMapOvr>
  <p:hf sldNum="0"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19897"/>
      </p:ext>
    </p:extLst>
  </p:cSld>
  <p:clrMapOvr>
    <a:masterClrMapping/>
  </p:clrMapOvr>
  <p:hf sldNum="0"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6.9.2025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26. pracovní setkání lékařů a zdravotnických  pracovníků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0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hyperlink" Target="https://www.ceskatelevize.cz/porady/10122978233-udalosti-v-regionech-ostrava/424231100030103/cast/101940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hyperlink" Target="https://www.ceskatelevize.cz/porady/10122978233-udalosti-v-regionech-ostrava/424231100030103/cast/1019400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forms/d/e/1FAIpQLSehMFsMf1BDjmBuicEZTPAbfikf8iEXj0hV9bU9mhJPCr3rlQ/viewform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51850"/>
            <a:ext cx="7772400" cy="1862185"/>
          </a:xfrm>
        </p:spPr>
        <p:txBody>
          <a:bodyPr>
            <a:normAutofit/>
          </a:bodyPr>
          <a:lstStyle/>
          <a:p>
            <a:r>
              <a:rPr sz="3600" dirty="0"/>
              <a:t>Nový trend v </a:t>
            </a:r>
            <a:r>
              <a:rPr sz="3600" dirty="0" err="1"/>
              <a:t>rehabilitaci</a:t>
            </a:r>
            <a:r>
              <a:rPr lang="cs-CZ" sz="3600" dirty="0"/>
              <a:t> - </a:t>
            </a:r>
            <a:r>
              <a:rPr sz="3600" dirty="0"/>
              <a:t> </a:t>
            </a:r>
            <a:r>
              <a:rPr lang="cs-CZ" sz="3600" dirty="0"/>
              <a:t>T</a:t>
            </a:r>
            <a:r>
              <a:rPr sz="3600" dirty="0" err="1"/>
              <a:t>erapeutický</a:t>
            </a:r>
            <a:r>
              <a:rPr sz="3600" dirty="0"/>
              <a:t> </a:t>
            </a:r>
            <a:r>
              <a:rPr sz="3600" dirty="0" err="1"/>
              <a:t>koloběh</a:t>
            </a:r>
            <a:r>
              <a:rPr sz="3600" dirty="0"/>
              <a:t> v </a:t>
            </a:r>
            <a:r>
              <a:rPr sz="3600" dirty="0" err="1"/>
              <a:t>lázních</a:t>
            </a:r>
            <a:r>
              <a:rPr sz="3600" dirty="0"/>
              <a:t> </a:t>
            </a:r>
            <a:br>
              <a:rPr lang="cs-CZ" sz="3600" dirty="0"/>
            </a:br>
            <a:r>
              <a:rPr sz="3600" dirty="0"/>
              <a:t>z </a:t>
            </a:r>
            <a:r>
              <a:rPr sz="3600" dirty="0" err="1"/>
              <a:t>pohledu</a:t>
            </a:r>
            <a:r>
              <a:rPr sz="3600" dirty="0"/>
              <a:t> </a:t>
            </a:r>
            <a:r>
              <a:rPr lang="cs-CZ" sz="3600" dirty="0"/>
              <a:t>rehabilitačního </a:t>
            </a:r>
            <a:r>
              <a:rPr sz="3600" dirty="0" err="1"/>
              <a:t>lékaře</a:t>
            </a:r>
            <a:endParaRPr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sz="2000" dirty="0"/>
              <a:t>MUDr. </a:t>
            </a:r>
            <a:r>
              <a:rPr lang="cs-CZ" sz="2000" dirty="0"/>
              <a:t>Jaroslav Vobořil</a:t>
            </a:r>
            <a:endParaRPr sz="2000" dirty="0"/>
          </a:p>
          <a:p>
            <a:r>
              <a:rPr lang="cs-CZ" sz="2000" dirty="0"/>
              <a:t>Vojenský lázeňský ústav </a:t>
            </a:r>
            <a:br>
              <a:rPr lang="cs-CZ" sz="2000" dirty="0"/>
            </a:br>
            <a:r>
              <a:rPr lang="cs-CZ" sz="2000" dirty="0"/>
              <a:t>Karlovy Vary</a:t>
            </a:r>
            <a:endParaRPr sz="2000"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BE3D5F9-D77F-F947-DB4E-CE122F156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A33BF6D-56DC-4D60-2E77-F62509CA4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E1DE1-058B-B226-742A-D217D9A82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Terapeutický koloběh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624F74-5149-6583-6928-B31AADD83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Vážené kolegyně, vážení kolegové,</a:t>
            </a:r>
            <a:br>
              <a:rPr lang="cs-CZ" dirty="0"/>
            </a:br>
            <a:r>
              <a:rPr lang="cs-CZ" dirty="0"/>
              <a:t>dovolte mi, abych vám dnes představil nový trend v oblasti lázeňské a rehabilitační medicíny – </a:t>
            </a:r>
            <a:r>
              <a:rPr lang="cs-CZ" b="1" dirty="0"/>
              <a:t>terapeutický koloběh</a:t>
            </a:r>
            <a:r>
              <a:rPr lang="cs-CZ" dirty="0"/>
              <a:t>. Jedná se o inovativní metodu funkční rehabilitace, která propojuje pohybovou terapii, kardiovaskulární trénink a </a:t>
            </a:r>
            <a:r>
              <a:rPr lang="cs-CZ" dirty="0" err="1"/>
              <a:t>psychorelaxaci</a:t>
            </a:r>
            <a:r>
              <a:rPr lang="cs-CZ" dirty="0"/>
              <a:t> s jedinečným prostředím lázní.</a:t>
            </a:r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6B5DC36-CFBE-EB6B-F592-2A102D4CE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103F901-3BFF-7341-EB38-4382595DC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920073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Princip </a:t>
            </a:r>
            <a:r>
              <a:rPr dirty="0" err="1"/>
              <a:t>metody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1722" y="2653743"/>
            <a:ext cx="8229600" cy="2781677"/>
          </a:xfrm>
        </p:spPr>
        <p:txBody>
          <a:bodyPr/>
          <a:lstStyle/>
          <a:p>
            <a:r>
              <a:rPr dirty="0" err="1"/>
              <a:t>Aktivní</a:t>
            </a:r>
            <a:r>
              <a:rPr dirty="0"/>
              <a:t> </a:t>
            </a:r>
            <a:r>
              <a:rPr dirty="0" err="1"/>
              <a:t>odrazová</a:t>
            </a:r>
            <a:r>
              <a:rPr dirty="0"/>
              <a:t> </a:t>
            </a:r>
            <a:r>
              <a:rPr dirty="0" err="1"/>
              <a:t>činnost</a:t>
            </a:r>
            <a:r>
              <a:rPr dirty="0"/>
              <a:t> </a:t>
            </a:r>
            <a:r>
              <a:rPr dirty="0" err="1"/>
              <a:t>dolních</a:t>
            </a:r>
            <a:r>
              <a:rPr dirty="0"/>
              <a:t> </a:t>
            </a:r>
            <a:r>
              <a:rPr dirty="0" err="1"/>
              <a:t>končetin</a:t>
            </a:r>
            <a:endParaRPr dirty="0"/>
          </a:p>
          <a:p>
            <a:r>
              <a:rPr dirty="0" err="1"/>
              <a:t>Posílení</a:t>
            </a:r>
            <a:r>
              <a:rPr dirty="0"/>
              <a:t> </a:t>
            </a:r>
            <a:r>
              <a:rPr dirty="0" err="1"/>
              <a:t>trupu</a:t>
            </a:r>
            <a:r>
              <a:rPr dirty="0"/>
              <a:t> a </a:t>
            </a:r>
            <a:r>
              <a:rPr dirty="0" err="1"/>
              <a:t>stabilizačních</a:t>
            </a:r>
            <a:r>
              <a:rPr dirty="0"/>
              <a:t> </a:t>
            </a:r>
            <a:r>
              <a:rPr dirty="0" err="1"/>
              <a:t>svalů</a:t>
            </a:r>
            <a:endParaRPr dirty="0"/>
          </a:p>
          <a:p>
            <a:r>
              <a:rPr dirty="0" err="1"/>
              <a:t>Plynulý</a:t>
            </a:r>
            <a:r>
              <a:rPr dirty="0"/>
              <a:t> </a:t>
            </a:r>
            <a:r>
              <a:rPr dirty="0" err="1"/>
              <a:t>aerobní</a:t>
            </a:r>
            <a:r>
              <a:rPr dirty="0"/>
              <a:t> </a:t>
            </a:r>
            <a:r>
              <a:rPr dirty="0" err="1"/>
              <a:t>trénink</a:t>
            </a:r>
            <a:endParaRPr dirty="0"/>
          </a:p>
          <a:p>
            <a:r>
              <a:rPr dirty="0" err="1"/>
              <a:t>Relaxace</a:t>
            </a:r>
            <a:r>
              <a:rPr dirty="0"/>
              <a:t> a </a:t>
            </a:r>
            <a:r>
              <a:rPr dirty="0" err="1"/>
              <a:t>motivace</a:t>
            </a:r>
            <a:r>
              <a:rPr dirty="0"/>
              <a:t> v </a:t>
            </a:r>
            <a:r>
              <a:rPr dirty="0" err="1"/>
              <a:t>přírodním</a:t>
            </a:r>
            <a:r>
              <a:rPr dirty="0"/>
              <a:t> </a:t>
            </a:r>
            <a:r>
              <a:rPr dirty="0" err="1"/>
              <a:t>prostředí</a:t>
            </a:r>
            <a:endParaRPr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FC57B8F-EF95-5A81-6189-3CAD984E8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95E3C23-28AA-A9E1-31A4-4EC8938C8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A0F7FD-9661-B69A-53A1-D95DFAD87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Fyziologické účinky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276BFD6-B216-CA5B-F773-D258AD823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Kardiovaskulární systém</a:t>
            </a:r>
            <a:endParaRPr lang="cs-CZ" altLang="cs-CZ" sz="2400" dirty="0"/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zlepšení aerobní kapacity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mírný intervalový charakter zatížení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podpora periferní cirkulace</a:t>
            </a:r>
            <a:endParaRPr lang="cs-CZ" altLang="cs-CZ" sz="24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Pohybový aparát</a:t>
            </a:r>
            <a:endParaRPr lang="cs-CZ" altLang="cs-CZ" sz="2400" dirty="0"/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aktivace svalů dolních končetin, trupu a horních končetin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posílení stabilizačního systému páteře,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šetrné zatížení kloubů – alternativa k běhu</a:t>
            </a:r>
            <a:endParaRPr lang="cs-CZ" altLang="cs-CZ" sz="24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Neuropsychologický efekt</a:t>
            </a:r>
            <a:endParaRPr lang="cs-CZ" altLang="cs-CZ" sz="2400" dirty="0"/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endorfinový efekt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snížení stresu a úzkosti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zlepšení adherence k léčbě díky zábavnému prvku</a:t>
            </a:r>
            <a:endParaRPr lang="cs-CZ" altLang="cs-CZ" sz="2400" dirty="0"/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630C864-5186-8BEF-E902-CE183CFA7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3DC7246-67C4-2F96-E2AE-40025B427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1636633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Aktivované svalové skupiny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1279644"/>
            <a:ext cx="6591985" cy="4954246"/>
          </a:xfrm>
        </p:spPr>
        <p:txBody>
          <a:bodyPr>
            <a:noAutofit/>
          </a:bodyPr>
          <a:lstStyle/>
          <a:p>
            <a:pPr lvl="0"/>
            <a:r>
              <a:rPr lang="cs-CZ" sz="1200" b="1" dirty="0"/>
              <a:t>Zádové svaly a trup</a:t>
            </a:r>
            <a:r>
              <a:rPr lang="cs-CZ" sz="1200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200" dirty="0"/>
              <a:t>zapojení svalového korzetu podél páteře jako např. široký zádový sval, m. </a:t>
            </a:r>
            <a:r>
              <a:rPr lang="cs-CZ" sz="1200" dirty="0" err="1"/>
              <a:t>trsapezius</a:t>
            </a:r>
            <a:r>
              <a:rPr lang="cs-CZ" sz="1200" dirty="0"/>
              <a:t>, m. </a:t>
            </a:r>
            <a:r>
              <a:rPr lang="cs-CZ" sz="1200" dirty="0" err="1"/>
              <a:t>serratus</a:t>
            </a:r>
            <a:r>
              <a:rPr lang="cs-CZ" sz="1200" dirty="0"/>
              <a:t> ant., </a:t>
            </a:r>
            <a:r>
              <a:rPr lang="cs-CZ" sz="1200" dirty="0" err="1"/>
              <a:t>sternokeidomastoideus</a:t>
            </a:r>
            <a:r>
              <a:rPr lang="cs-CZ" sz="1200" dirty="0"/>
              <a:t>– tyto svaly jsou posilovány a poskytují stabilitu trupu. Příznivě působí i na flexibilitu páteře a držení těla</a:t>
            </a:r>
          </a:p>
          <a:p>
            <a:pPr lvl="0"/>
            <a:r>
              <a:rPr lang="cs-CZ" sz="1200" b="1" dirty="0"/>
              <a:t>Břišní svalstvo a pánevní dno</a:t>
            </a:r>
            <a:endParaRPr lang="cs-CZ" sz="1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200" dirty="0"/>
              <a:t>aktivita přímého břišního svalu a zevního šikmého břišního svalu, dále svaly pánevního dna, se podílejí na stabilizaci trupu při odrazech i jízdě</a:t>
            </a:r>
            <a:endParaRPr lang="cs-CZ" sz="1200" u="sng" dirty="0"/>
          </a:p>
          <a:p>
            <a:pPr lvl="0"/>
            <a:r>
              <a:rPr lang="cs-CZ" sz="1200" b="1" dirty="0"/>
              <a:t>Horní končetiny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200" dirty="0"/>
              <a:t>při odrážení se zapojují paže – biceps, triceps, deltový sval ramenní; ruce slouží především k jemné stabilizaci</a:t>
            </a:r>
          </a:p>
          <a:p>
            <a:r>
              <a:rPr lang="cs-CZ" sz="1200" b="1" dirty="0"/>
              <a:t>Dolní končetiny</a:t>
            </a:r>
            <a:r>
              <a:rPr lang="cs-CZ" sz="1200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200" dirty="0"/>
              <a:t>Odrážením pracuje především odrazová noha – aktivuje dolní část nohy i lýtkové svaly. Četné zdroje uvádějí zapojení: dvojhlavý lýtkový sval, přední </a:t>
            </a:r>
            <a:r>
              <a:rPr lang="cs-CZ" sz="1200" dirty="0" err="1"/>
              <a:t>tibialis</a:t>
            </a:r>
            <a:r>
              <a:rPr lang="cs-CZ" sz="1200" dirty="0"/>
              <a:t>, čtyřhlavý sval stehenní (zevní/vnitřní hlava), m. </a:t>
            </a:r>
            <a:r>
              <a:rPr lang="cs-CZ" sz="1200" dirty="0" err="1"/>
              <a:t>semimenbranodus</a:t>
            </a:r>
            <a:r>
              <a:rPr lang="cs-CZ" sz="1200" dirty="0"/>
              <a:t> a m. </a:t>
            </a:r>
            <a:r>
              <a:rPr lang="cs-CZ" sz="1200" dirty="0" err="1"/>
              <a:t>semitendinosus</a:t>
            </a:r>
            <a:r>
              <a:rPr lang="cs-CZ" sz="1200" dirty="0"/>
              <a:t>— skutečně široké uplatnění kvůli opakovaným pohybům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1200" b="1" dirty="0"/>
              <a:t>Stojná noha</a:t>
            </a:r>
            <a:r>
              <a:rPr lang="cs-CZ" sz="1200" dirty="0"/>
              <a:t> zajišťuje stabilitu a přenášení těžiště; v kombinaci s odrážením se zapojují i hýždě (střední a velký </a:t>
            </a:r>
            <a:r>
              <a:rPr lang="cs-CZ" sz="1200" dirty="0" err="1"/>
              <a:t>gluteus</a:t>
            </a:r>
            <a:r>
              <a:rPr lang="cs-CZ" sz="1200" dirty="0"/>
              <a:t>), stabilizační svaly kyčlí a trupu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200" b="1" dirty="0"/>
              <a:t>Zjednodušeně lze konstatovat, že koloběh je AEROBNÍ metoda spirální stabilizace šikmých a křížících se svalových řetězců, které zpevňují </a:t>
            </a:r>
            <a:r>
              <a:rPr lang="cs-CZ" sz="1200" b="1" dirty="0" err="1"/>
              <a:t>posturu</a:t>
            </a:r>
            <a:r>
              <a:rPr lang="cs-CZ" sz="1200" b="1" dirty="0"/>
              <a:t> s prvky aktivní aplikace SENZOMOTORICKÉHO </a:t>
            </a:r>
            <a:r>
              <a:rPr lang="cs-CZ" sz="1400" b="1" dirty="0"/>
              <a:t>tréninku.</a:t>
            </a:r>
            <a:endParaRPr sz="1400" b="1"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268A407-9DAE-D426-51AA-7314068DE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02D60F2-403D-530C-FEB2-69836F6AB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Indikace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Časné fáze </a:t>
            </a:r>
            <a:r>
              <a:rPr lang="cs-CZ" dirty="0" err="1"/>
              <a:t>artroz</a:t>
            </a:r>
            <a:r>
              <a:rPr lang="cs-CZ" dirty="0"/>
              <a:t> velkých nosných kloubů</a:t>
            </a:r>
          </a:p>
          <a:p>
            <a:r>
              <a:rPr dirty="0"/>
              <a:t>Pacienti po </a:t>
            </a:r>
            <a:r>
              <a:rPr dirty="0" err="1"/>
              <a:t>ortopedických</a:t>
            </a:r>
            <a:r>
              <a:rPr dirty="0"/>
              <a:t> </a:t>
            </a:r>
            <a:r>
              <a:rPr dirty="0" err="1"/>
              <a:t>operacích</a:t>
            </a:r>
            <a:endParaRPr dirty="0"/>
          </a:p>
          <a:p>
            <a:r>
              <a:rPr dirty="0" err="1"/>
              <a:t>Kardiaci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fázi</a:t>
            </a:r>
            <a:r>
              <a:rPr dirty="0"/>
              <a:t> </a:t>
            </a:r>
            <a:r>
              <a:rPr dirty="0" err="1"/>
              <a:t>rekonvalescence</a:t>
            </a:r>
            <a:endParaRPr dirty="0"/>
          </a:p>
          <a:p>
            <a:r>
              <a:rPr dirty="0" err="1"/>
              <a:t>Obezita</a:t>
            </a:r>
            <a:r>
              <a:rPr dirty="0"/>
              <a:t> a </a:t>
            </a:r>
            <a:r>
              <a:rPr dirty="0" err="1"/>
              <a:t>metabolický</a:t>
            </a:r>
            <a:r>
              <a:rPr dirty="0"/>
              <a:t> </a:t>
            </a:r>
            <a:r>
              <a:rPr dirty="0" err="1"/>
              <a:t>syndrom</a:t>
            </a:r>
            <a:endParaRPr dirty="0"/>
          </a:p>
          <a:p>
            <a:r>
              <a:rPr dirty="0" err="1"/>
              <a:t>Neurologičtí</a:t>
            </a:r>
            <a:r>
              <a:rPr dirty="0"/>
              <a:t> </a:t>
            </a:r>
            <a:r>
              <a:rPr dirty="0" err="1"/>
              <a:t>pacienti</a:t>
            </a:r>
            <a:r>
              <a:rPr dirty="0"/>
              <a:t> (</a:t>
            </a:r>
            <a:r>
              <a:rPr dirty="0" err="1"/>
              <a:t>např</a:t>
            </a:r>
            <a:r>
              <a:rPr dirty="0"/>
              <a:t>. po CMP</a:t>
            </a:r>
            <a:r>
              <a:rPr lang="cs-CZ" dirty="0"/>
              <a:t> s minimálním pohyb. deficitem</a:t>
            </a:r>
            <a:r>
              <a:rPr dirty="0"/>
              <a:t>)</a:t>
            </a:r>
          </a:p>
          <a:p>
            <a:r>
              <a:rPr dirty="0" err="1"/>
              <a:t>Chronické</a:t>
            </a:r>
            <a:r>
              <a:rPr dirty="0"/>
              <a:t> </a:t>
            </a:r>
            <a:r>
              <a:rPr dirty="0" err="1"/>
              <a:t>bolesti</a:t>
            </a:r>
            <a:r>
              <a:rPr dirty="0"/>
              <a:t> </a:t>
            </a:r>
            <a:r>
              <a:rPr dirty="0" err="1"/>
              <a:t>zad</a:t>
            </a:r>
            <a:endParaRPr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59A6791-FA83-897D-538D-5B3B584A4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AD22B19-C4F4-C6C0-F0DA-E9D991C01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Kontraindikace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 err="1"/>
              <a:t>Nestabilní</a:t>
            </a:r>
            <a:r>
              <a:rPr dirty="0"/>
              <a:t> </a:t>
            </a:r>
            <a:r>
              <a:rPr dirty="0" err="1"/>
              <a:t>kardiovaskulární</a:t>
            </a:r>
            <a:r>
              <a:rPr dirty="0"/>
              <a:t> </a:t>
            </a:r>
            <a:r>
              <a:rPr dirty="0" err="1"/>
              <a:t>onemocněn</a:t>
            </a:r>
            <a:r>
              <a:rPr lang="cs-CZ" dirty="0"/>
              <a:t>í</a:t>
            </a:r>
            <a:r>
              <a:rPr dirty="0"/>
              <a:t> </a:t>
            </a:r>
            <a:endParaRPr lang="cs-CZ" dirty="0"/>
          </a:p>
          <a:p>
            <a:r>
              <a:rPr dirty="0" err="1"/>
              <a:t>Těžká</a:t>
            </a:r>
            <a:r>
              <a:rPr dirty="0"/>
              <a:t> </a:t>
            </a:r>
            <a:r>
              <a:rPr dirty="0" err="1"/>
              <a:t>artróza</a:t>
            </a:r>
            <a:r>
              <a:rPr dirty="0"/>
              <a:t> </a:t>
            </a:r>
            <a:r>
              <a:rPr dirty="0" err="1"/>
              <a:t>nebo</a:t>
            </a:r>
            <a:r>
              <a:rPr dirty="0"/>
              <a:t> </a:t>
            </a:r>
            <a:r>
              <a:rPr dirty="0" err="1"/>
              <a:t>akutní</a:t>
            </a:r>
            <a:r>
              <a:rPr dirty="0"/>
              <a:t> </a:t>
            </a:r>
            <a:r>
              <a:rPr dirty="0" err="1"/>
              <a:t>záněty</a:t>
            </a:r>
            <a:r>
              <a:rPr dirty="0"/>
              <a:t> </a:t>
            </a:r>
            <a:r>
              <a:rPr dirty="0" err="1"/>
              <a:t>kloubů</a:t>
            </a:r>
            <a:endParaRPr dirty="0"/>
          </a:p>
          <a:p>
            <a:r>
              <a:rPr dirty="0" err="1"/>
              <a:t>Vestibulární</a:t>
            </a:r>
            <a:r>
              <a:rPr dirty="0"/>
              <a:t> </a:t>
            </a:r>
            <a:r>
              <a:rPr dirty="0" err="1"/>
              <a:t>poruchy</a:t>
            </a:r>
            <a:r>
              <a:rPr dirty="0"/>
              <a:t> a </a:t>
            </a:r>
            <a:r>
              <a:rPr dirty="0" err="1"/>
              <a:t>poruchy</a:t>
            </a:r>
            <a:r>
              <a:rPr dirty="0"/>
              <a:t> </a:t>
            </a:r>
            <a:r>
              <a:rPr dirty="0" err="1"/>
              <a:t>rovnováhy</a:t>
            </a:r>
            <a:endParaRPr lang="cs-CZ" dirty="0"/>
          </a:p>
          <a:p>
            <a:r>
              <a:rPr lang="cs-CZ" dirty="0" err="1"/>
              <a:t>Dekomp</a:t>
            </a:r>
            <a:r>
              <a:rPr lang="cs-CZ" dirty="0"/>
              <a:t>. diabetes </a:t>
            </a:r>
            <a:r>
              <a:rPr lang="cs-CZ" dirty="0" err="1"/>
              <a:t>mellitus</a:t>
            </a:r>
            <a:endParaRPr lang="cs-CZ" dirty="0"/>
          </a:p>
          <a:p>
            <a:r>
              <a:rPr lang="cs-CZ" dirty="0"/>
              <a:t>Nedostatečnost ledvin v péči nefrologa</a:t>
            </a:r>
          </a:p>
          <a:p>
            <a:r>
              <a:rPr lang="cs-CZ" dirty="0"/>
              <a:t>Akutní infekční onemocnění</a:t>
            </a:r>
          </a:p>
          <a:p>
            <a:endParaRPr lang="cs-CZ" dirty="0"/>
          </a:p>
          <a:p>
            <a:endParaRPr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56F1B41-7ED3-6EA3-C72E-20467F893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FE8273B-D877-6187-913B-91EB1B954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349DD8-B919-81BE-2A64-C9C87B003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Doporučení pro terapeutické využití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39FE7B-AEC7-DA4D-1FED-4C41D151E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b="1" dirty="0"/>
              <a:t>Střídání nohou</a:t>
            </a:r>
            <a:r>
              <a:rPr lang="cs-CZ" dirty="0"/>
              <a:t> – k prevenci dominantnímu zatížení jedné strany a svalovým nerovnováhám se doporučuje dynamické střídání odrazové DK </a:t>
            </a:r>
          </a:p>
          <a:p>
            <a:pPr lvl="0"/>
            <a:r>
              <a:rPr lang="cs-CZ" b="1" dirty="0"/>
              <a:t>Udržování neutrálního postoje</a:t>
            </a:r>
            <a:r>
              <a:rPr lang="cs-CZ" dirty="0"/>
              <a:t> – pánev, trup a kolena vyrovnané, mírně skloněné tělo  </a:t>
            </a:r>
          </a:p>
          <a:p>
            <a:pPr lvl="0"/>
            <a:r>
              <a:rPr lang="cs-CZ" b="1" dirty="0"/>
              <a:t>Zahřátí a adaptace</a:t>
            </a:r>
            <a:r>
              <a:rPr lang="cs-CZ" dirty="0"/>
              <a:t> – začátek pomalejší jízdou a postupné navyšování délky a intenzity</a:t>
            </a:r>
          </a:p>
          <a:p>
            <a:pPr lvl="0"/>
            <a:r>
              <a:rPr lang="cs-CZ" b="1" dirty="0"/>
              <a:t>Cílená aktivace svalů</a:t>
            </a:r>
            <a:r>
              <a:rPr lang="cs-CZ" dirty="0"/>
              <a:t> –vědomě zapojit břišní a zádové stabilizátory při odrazech.</a:t>
            </a:r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6CE1571-F575-BC5C-E838-3077A6D70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B31C3F2-8F21-EDA0-5606-D396F1FE8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1291927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Terapeutické přínosy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 err="1"/>
              <a:t>Zlepšení</a:t>
            </a:r>
            <a:r>
              <a:rPr dirty="0"/>
              <a:t> </a:t>
            </a:r>
            <a:r>
              <a:rPr dirty="0" err="1"/>
              <a:t>kondice</a:t>
            </a:r>
            <a:r>
              <a:rPr dirty="0"/>
              <a:t> a </a:t>
            </a:r>
            <a:r>
              <a:rPr dirty="0" err="1"/>
              <a:t>vytrvalosti</a:t>
            </a:r>
            <a:endParaRPr dirty="0"/>
          </a:p>
          <a:p>
            <a:r>
              <a:rPr dirty="0" err="1"/>
              <a:t>Posílení</a:t>
            </a:r>
            <a:r>
              <a:rPr dirty="0"/>
              <a:t> </a:t>
            </a:r>
            <a:r>
              <a:rPr dirty="0" err="1"/>
              <a:t>svalů</a:t>
            </a:r>
            <a:r>
              <a:rPr dirty="0"/>
              <a:t> </a:t>
            </a:r>
            <a:r>
              <a:rPr dirty="0" err="1"/>
              <a:t>dolních</a:t>
            </a:r>
            <a:r>
              <a:rPr dirty="0"/>
              <a:t> </a:t>
            </a:r>
            <a:r>
              <a:rPr dirty="0" err="1"/>
              <a:t>končetin</a:t>
            </a:r>
            <a:r>
              <a:rPr dirty="0"/>
              <a:t> a </a:t>
            </a:r>
            <a:r>
              <a:rPr dirty="0" err="1"/>
              <a:t>trupu</a:t>
            </a:r>
            <a:endParaRPr dirty="0"/>
          </a:p>
          <a:p>
            <a:r>
              <a:rPr dirty="0" err="1"/>
              <a:t>Rozvoj</a:t>
            </a:r>
            <a:r>
              <a:rPr dirty="0"/>
              <a:t> </a:t>
            </a:r>
            <a:r>
              <a:rPr dirty="0" err="1"/>
              <a:t>koordinace</a:t>
            </a:r>
            <a:r>
              <a:rPr dirty="0"/>
              <a:t> a </a:t>
            </a:r>
            <a:r>
              <a:rPr dirty="0" err="1"/>
              <a:t>rovnováhy</a:t>
            </a:r>
            <a:endParaRPr dirty="0"/>
          </a:p>
          <a:p>
            <a:r>
              <a:rPr dirty="0" err="1"/>
              <a:t>Psychická</a:t>
            </a:r>
            <a:r>
              <a:rPr dirty="0"/>
              <a:t> </a:t>
            </a:r>
            <a:r>
              <a:rPr dirty="0" err="1"/>
              <a:t>pohoda</a:t>
            </a:r>
            <a:r>
              <a:rPr dirty="0"/>
              <a:t> a </a:t>
            </a:r>
            <a:r>
              <a:rPr dirty="0" err="1"/>
              <a:t>motivace</a:t>
            </a:r>
            <a:r>
              <a:rPr dirty="0"/>
              <a:t> k </a:t>
            </a:r>
            <a:r>
              <a:rPr dirty="0" err="1"/>
              <a:t>pohybu</a:t>
            </a:r>
            <a:endParaRPr lang="cs-CZ" dirty="0"/>
          </a:p>
          <a:p>
            <a:r>
              <a:rPr lang="cs-CZ" dirty="0"/>
              <a:t>Význam pohybové aktivity pro prevenci a léčbu hypertenze </a:t>
            </a:r>
          </a:p>
          <a:p>
            <a:r>
              <a:rPr lang="cs-CZ" dirty="0"/>
              <a:t>Optimální intenzita zátěže 150/300min/týdně střední aerobní aktivity nebo 7/150min/týdně vysoké aerobní aktivity</a:t>
            </a:r>
          </a:p>
          <a:p>
            <a:r>
              <a:rPr lang="cs-CZ" dirty="0"/>
              <a:t>Plus k tomu silový trénink 2xt (izotonická zátěž)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0313AD9-9249-D4D7-3D36-B0D27719C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0CDE486-3588-5EA3-B7D0-8C502A5E8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Porovnání s jinými metodami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 err="1"/>
              <a:t>Chůze</a:t>
            </a:r>
            <a:r>
              <a:rPr dirty="0"/>
              <a:t> – </a:t>
            </a:r>
            <a:r>
              <a:rPr dirty="0" err="1"/>
              <a:t>menší</a:t>
            </a:r>
            <a:r>
              <a:rPr dirty="0"/>
              <a:t> </a:t>
            </a:r>
            <a:r>
              <a:rPr dirty="0" err="1"/>
              <a:t>intenzita</a:t>
            </a:r>
            <a:r>
              <a:rPr lang="cs-CZ" dirty="0"/>
              <a:t> zátěže nosných kloubů</a:t>
            </a:r>
          </a:p>
          <a:p>
            <a:r>
              <a:rPr lang="cs-CZ" dirty="0" err="1"/>
              <a:t>Nordic</a:t>
            </a:r>
            <a:r>
              <a:rPr lang="cs-CZ" dirty="0"/>
              <a:t> </a:t>
            </a:r>
            <a:r>
              <a:rPr lang="cs-CZ" dirty="0" err="1"/>
              <a:t>walking</a:t>
            </a:r>
            <a:r>
              <a:rPr lang="cs-CZ" dirty="0"/>
              <a:t> – podobné, ale jiný pohybový vzorec</a:t>
            </a:r>
          </a:p>
          <a:p>
            <a:r>
              <a:rPr lang="cs-CZ" dirty="0"/>
              <a:t>Cyklistika </a:t>
            </a:r>
            <a:r>
              <a:rPr dirty="0"/>
              <a:t>– </a:t>
            </a:r>
            <a:r>
              <a:rPr dirty="0" err="1"/>
              <a:t>větší</a:t>
            </a:r>
            <a:r>
              <a:rPr dirty="0"/>
              <a:t> </a:t>
            </a:r>
            <a:r>
              <a:rPr dirty="0" err="1"/>
              <a:t>zapojení</a:t>
            </a:r>
            <a:r>
              <a:rPr dirty="0"/>
              <a:t> </a:t>
            </a:r>
            <a:r>
              <a:rPr dirty="0" err="1"/>
              <a:t>dolních</a:t>
            </a:r>
            <a:r>
              <a:rPr dirty="0"/>
              <a:t> </a:t>
            </a:r>
            <a:r>
              <a:rPr dirty="0" err="1"/>
              <a:t>končetin</a:t>
            </a:r>
            <a:r>
              <a:rPr dirty="0"/>
              <a:t>, </a:t>
            </a:r>
            <a:r>
              <a:rPr dirty="0" err="1"/>
              <a:t>menší</a:t>
            </a:r>
            <a:r>
              <a:rPr dirty="0"/>
              <a:t> </a:t>
            </a:r>
            <a:r>
              <a:rPr dirty="0" err="1"/>
              <a:t>práce</a:t>
            </a:r>
            <a:r>
              <a:rPr dirty="0"/>
              <a:t> </a:t>
            </a:r>
            <a:r>
              <a:rPr dirty="0" err="1"/>
              <a:t>trupu</a:t>
            </a:r>
            <a:endParaRPr dirty="0"/>
          </a:p>
          <a:p>
            <a:r>
              <a:rPr dirty="0" err="1"/>
              <a:t>Plavání</a:t>
            </a:r>
            <a:r>
              <a:rPr dirty="0"/>
              <a:t> – </a:t>
            </a:r>
            <a:r>
              <a:rPr dirty="0" err="1"/>
              <a:t>celotělové</a:t>
            </a:r>
            <a:r>
              <a:rPr dirty="0"/>
              <a:t>, </a:t>
            </a:r>
            <a:r>
              <a:rPr lang="cs-CZ" dirty="0"/>
              <a:t>probíhá v interiéru</a:t>
            </a:r>
          </a:p>
          <a:p>
            <a:r>
              <a:rPr lang="cs-CZ" dirty="0">
                <a:solidFill>
                  <a:schemeClr val="tx2"/>
                </a:solidFill>
              </a:rPr>
              <a:t>Výhody oproti jízdě na kole - nižší váhové limity, nutný rozsah hybnosti v kolen. a kyčel. kloubech okolo 100°, riziko pádu z kola </a:t>
            </a:r>
          </a:p>
          <a:p>
            <a:r>
              <a:rPr lang="cs-CZ" dirty="0">
                <a:solidFill>
                  <a:schemeClr val="tx2"/>
                </a:solidFill>
              </a:rPr>
              <a:t>Výhody oproti běhu – minimální otřesy na nosné klouby, obézní/starší lidé netolerují běh</a:t>
            </a:r>
            <a:endParaRPr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E3F93FE-1AFB-9889-DF88-B8FECDEBD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E9CB383-5F38-8AEC-8C3C-B320A7FA2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134A3F-AD02-6066-3B5E-DEBAC9EA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Energetický výdej při jízdě na koloběžce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B14147-407B-29FC-69F0-343EE895F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cs-CZ" b="1" dirty="0"/>
              <a:t>Hmotnost jezdce</a:t>
            </a:r>
            <a:endParaRPr lang="cs-CZ" dirty="0"/>
          </a:p>
          <a:p>
            <a:pPr lvl="0"/>
            <a:r>
              <a:rPr lang="cs-CZ" b="1" dirty="0"/>
              <a:t>Intenzita odrazu a rychlost</a:t>
            </a:r>
            <a:r>
              <a:rPr lang="cs-CZ" dirty="0"/>
              <a:t> (rekreační vs. sportovní jízda)</a:t>
            </a:r>
          </a:p>
          <a:p>
            <a:pPr lvl="0"/>
            <a:r>
              <a:rPr lang="cs-CZ" b="1" dirty="0"/>
              <a:t>Terén</a:t>
            </a:r>
            <a:r>
              <a:rPr lang="cs-CZ" dirty="0"/>
              <a:t> (rovina, kopec, město s častým brzděním)</a:t>
            </a:r>
          </a:p>
          <a:p>
            <a:pPr lvl="0"/>
            <a:r>
              <a:rPr lang="cs-CZ" b="1" dirty="0"/>
              <a:t>Typ koloběžky</a:t>
            </a:r>
            <a:r>
              <a:rPr lang="cs-CZ" dirty="0"/>
              <a:t> (městská, sportovní, s velkými koly)</a:t>
            </a:r>
          </a:p>
          <a:p>
            <a:r>
              <a:rPr lang="cs-CZ" b="1" dirty="0"/>
              <a:t>Orientační hodnoty (pro dospělého 70 kg)</a:t>
            </a:r>
            <a:endParaRPr lang="cs-CZ" dirty="0"/>
          </a:p>
          <a:p>
            <a:pPr lvl="0"/>
            <a:r>
              <a:rPr lang="cs-CZ" b="1" dirty="0"/>
              <a:t>Lehká, rekreační jízda (cca 10 km/h po rovině):</a:t>
            </a:r>
            <a:r>
              <a:rPr lang="cs-CZ" dirty="0"/>
              <a:t> 200–300 kcal/h  (300 kcal odpovídá přibližně 33 gramům tuku-podpora svalové tkáně jako paliče kalorií)</a:t>
            </a:r>
          </a:p>
          <a:p>
            <a:pPr lvl="0"/>
            <a:r>
              <a:rPr lang="cs-CZ" b="1" dirty="0"/>
              <a:t>Střední intenzita (12–15 km/h, časté odrazy):</a:t>
            </a:r>
            <a:r>
              <a:rPr lang="cs-CZ" dirty="0"/>
              <a:t> 350–450 kcal/h</a:t>
            </a:r>
          </a:p>
          <a:p>
            <a:pPr lvl="0"/>
            <a:r>
              <a:rPr lang="cs-CZ" b="1" dirty="0"/>
              <a:t>Vyšší intenzita (rychlá jízda, kopce):</a:t>
            </a:r>
            <a:r>
              <a:rPr lang="cs-CZ" dirty="0"/>
              <a:t> 500–700 kcal/h</a:t>
            </a:r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5F0F440-21E9-609D-9B88-2D5166A34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A28A116-7534-90DC-E9C5-70C6D7623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2224042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8844B3-4EE8-08B8-4FB4-849AF9A89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Svalová hmota a bazální metabolismus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1E0B122-A21E-6F62-CF72-0C9FE9A5D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cs-CZ" b="1" dirty="0"/>
              <a:t>Svalová tkáň je metabolicky aktivní:</a:t>
            </a:r>
            <a:br>
              <a:rPr lang="cs-CZ" dirty="0"/>
            </a:br>
            <a:r>
              <a:rPr lang="cs-CZ" dirty="0"/>
              <a:t>Každý kilogram svalů spálí v klidu více kalorií než kilogram tukové tkáně. Přesná čísla se liší, ale často se uvádí, že 1 kg svalové hmoty spotřebuje </a:t>
            </a:r>
            <a:r>
              <a:rPr lang="cs-CZ" b="1" dirty="0"/>
              <a:t>přibližně 13–20 kcal/den</a:t>
            </a:r>
            <a:r>
              <a:rPr lang="cs-CZ" dirty="0"/>
              <a:t>, zatímco 1 kg tuku jen </a:t>
            </a:r>
            <a:r>
              <a:rPr lang="cs-CZ" b="1" dirty="0"/>
              <a:t>4–6 kcal/den</a:t>
            </a:r>
            <a:r>
              <a:rPr lang="cs-CZ" dirty="0"/>
              <a:t>.</a:t>
            </a:r>
          </a:p>
          <a:p>
            <a:pPr lvl="0"/>
            <a:r>
              <a:rPr lang="cs-CZ" b="1" dirty="0"/>
              <a:t>Vyšší svalová hmota → vyšší bazální metabolismus:</a:t>
            </a:r>
            <a:br>
              <a:rPr lang="cs-CZ" dirty="0"/>
            </a:br>
            <a:r>
              <a:rPr lang="cs-CZ" dirty="0"/>
              <a:t>Čím více svalů, tím více energie tělo spaluje i v klidu.</a:t>
            </a:r>
            <a:br>
              <a:rPr lang="cs-CZ" dirty="0"/>
            </a:br>
            <a:r>
              <a:rPr lang="cs-CZ" dirty="0"/>
              <a:t>Lidé s vyšším podílem svalů mají často vyšší BMR než lidé se stejnou tělesnou hmotností, ale vyšším podílem tuku.</a:t>
            </a:r>
          </a:p>
          <a:p>
            <a:pPr lvl="0"/>
            <a:r>
              <a:rPr lang="cs-CZ" b="1" dirty="0"/>
              <a:t>Trvalý efekt:</a:t>
            </a:r>
            <a:br>
              <a:rPr lang="cs-CZ" dirty="0"/>
            </a:br>
            <a:r>
              <a:rPr lang="cs-CZ" dirty="0"/>
              <a:t>Pravidelné posilování a nárůst svalové hmoty může zvýšit BMR, což usnadňuje udržení nebo snižování hmotnosti.</a:t>
            </a:r>
          </a:p>
          <a:p>
            <a:r>
              <a:rPr lang="cs-CZ" b="1" dirty="0"/>
              <a:t>Shrnutí:</a:t>
            </a:r>
            <a:r>
              <a:rPr lang="cs-CZ" dirty="0"/>
              <a:t> Bazální metabolismus roste se zvyšující se svalovou hmotou, protože svaly vyžadují více energie než tuková tkáň i v klidovém stavu.</a:t>
            </a:r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13A7C2-AC8B-7842-2E4F-856E3197C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0CE802-EE35-83A6-E132-B80C9DF7B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489035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9C09AF-B6AE-9AA0-FA2F-45FB2C423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Praktická aplikace v lázních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5D08B0-D898-BEC4-B838-0BB097DE6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851" y="1905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Struktura terapie</a:t>
            </a:r>
            <a:r>
              <a:rPr lang="cs-CZ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úvodní instruktáž a nácvik,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postupná adaptace – krátké úseky, nízká intenzita,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rozvoj vytrvalosti a koordinace,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zařazení do skupinové i individuální terapie.</a:t>
            </a:r>
          </a:p>
          <a:p>
            <a:r>
              <a:rPr lang="cs-CZ" b="1" dirty="0"/>
              <a:t>Role lázeňského prostředí</a:t>
            </a:r>
            <a:r>
              <a:rPr lang="cs-CZ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využití přírodního terénu (lesní cesty, parky),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spojení s klimatoterapií a balneoterapií,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synergický efekt na psychiku pacienta.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8FF08F8-38A4-48C2-60B1-8A357203C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58C32-B13F-AE9B-12BA-7E54852E9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1862952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68C2D5-0EB1-1F08-0110-9A7E9FE78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1604"/>
            <a:ext cx="8229600" cy="2037030"/>
          </a:xfrm>
        </p:spPr>
        <p:txBody>
          <a:bodyPr>
            <a:normAutofit/>
          </a:bodyPr>
          <a:lstStyle/>
          <a:p>
            <a:r>
              <a:rPr lang="cs-CZ" b="1" dirty="0"/>
              <a:t>Přínosy pro komplexní lázeňskou léčbu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954C2D1-16A9-74BB-9C7D-ABF4103AC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err="1"/>
              <a:t>Zvyšení</a:t>
            </a:r>
            <a:r>
              <a:rPr lang="cs-CZ" dirty="0"/>
              <a:t> atraktivity rehabilitačního programu</a:t>
            </a:r>
          </a:p>
          <a:p>
            <a:pPr lvl="0"/>
            <a:r>
              <a:rPr lang="cs-CZ" dirty="0"/>
              <a:t>Podpora aktivního přístupu pacienta k vlastnímu zdraví</a:t>
            </a:r>
          </a:p>
          <a:p>
            <a:pPr lvl="0"/>
            <a:r>
              <a:rPr lang="cs-CZ" dirty="0" err="1"/>
              <a:t>Přispěvek</a:t>
            </a:r>
            <a:r>
              <a:rPr lang="cs-CZ" dirty="0"/>
              <a:t> k dlouhodobé udržitelnosti získaných návyků</a:t>
            </a:r>
          </a:p>
          <a:p>
            <a:pPr lvl="0"/>
            <a:r>
              <a:rPr lang="cs-CZ" dirty="0"/>
              <a:t>Zlepšení kvality života a návrat k běžným denním aktivitám.</a:t>
            </a:r>
          </a:p>
          <a:p>
            <a:pPr lvl="0"/>
            <a:endParaRPr lang="cs-CZ" dirty="0"/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4F774E5-4084-781B-4E47-E6282075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56EC76C-6D32-9A18-1FF1-208E1890E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4083174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A926AA-66AB-FDAB-6DF4-5ED072FB6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214" y="1443451"/>
            <a:ext cx="3661407" cy="42457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Koloběh</a:t>
            </a: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br>
              <a:rPr lang="cs-CZ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 </a:t>
            </a:r>
            <a:r>
              <a:rPr lang="en-US" sz="4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rehabilitační</a:t>
            </a: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praxi</a:t>
            </a:r>
            <a:br>
              <a:rPr lang="en-US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z </a:t>
            </a:r>
            <a:r>
              <a:rPr lang="en-US" sz="2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materiálů</a:t>
            </a:r>
            <a:r>
              <a:rPr lang="en-US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Mgr. </a:t>
            </a:r>
            <a:r>
              <a:rPr lang="cs-CZ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P. </a:t>
            </a:r>
            <a:r>
              <a:rPr lang="en-US" sz="2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Horáka</a:t>
            </a:r>
            <a:r>
              <a:rPr lang="en-US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- </a:t>
            </a:r>
            <a:r>
              <a:rPr lang="cs-CZ" sz="2000" dirty="0"/>
              <a:t>Klinika tělovýchovného lékařství a kardiovaskulárních onemocnění FN Olomouc</a:t>
            </a:r>
            <a:br>
              <a:rPr lang="cs-CZ" sz="2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cs-CZ" sz="2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cs-CZ" sz="1100" dirty="0"/>
              <a:t> 3. ledna 2024, ČT, Události v regionech Ostrava, Léčba jízdou na koloběžce, délka cca 2 minuty</a:t>
            </a:r>
            <a:br>
              <a:rPr lang="cs-CZ" sz="1100" dirty="0"/>
            </a:br>
            <a:r>
              <a:rPr lang="cs-CZ" sz="1100" u="sng" dirty="0">
                <a:hlinkClick r:id="rId4"/>
              </a:rPr>
              <a:t>https://www.ceskatelevize.cz/porady/10122978233-udalosti-v-regionech-ostrava/424231100030103/cast/1019400/</a:t>
            </a:r>
            <a:br>
              <a:rPr lang="cs-CZ" dirty="0"/>
            </a:br>
            <a:br>
              <a:rPr lang="cs-CZ" sz="2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29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CE2E00E1">
            <a:hlinkClick r:id="" action="ppaction://media"/>
            <a:extLst>
              <a:ext uri="{FF2B5EF4-FFF2-40B4-BE49-F238E27FC236}">
                <a16:creationId xmlns:a16="http://schemas.microsoft.com/office/drawing/2014/main" id="{A4C619DB-334D-CAB0-8C22-6B050EBE37C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78463" y="654050"/>
            <a:ext cx="3116262" cy="5538788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52E568D-4C35-6459-8128-C27470C72E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8043984" y="983777"/>
            <a:ext cx="1714500" cy="64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900">
                <a:solidFill>
                  <a:schemeClr val="tx2"/>
                </a:solidFill>
              </a:rPr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F7B3A0-56C1-FB82-45EA-ECEDB301C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7529634" y="4033684"/>
            <a:ext cx="2743200" cy="64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sz="9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266958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B1AC3B-ACCE-815C-9577-356AEE50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E7F214-5896-8515-A402-FCADA4549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972" y="1906017"/>
            <a:ext cx="2803600" cy="42457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Koloběh</a:t>
            </a: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v </a:t>
            </a:r>
            <a:r>
              <a:rPr lang="en-US" sz="4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rehabilitační</a:t>
            </a: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praxi</a:t>
            </a:r>
            <a:br>
              <a:rPr lang="en-US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z </a:t>
            </a:r>
            <a:r>
              <a:rPr lang="en-US" sz="2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materiálů</a:t>
            </a:r>
            <a:r>
              <a:rPr lang="en-US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Mgr. </a:t>
            </a:r>
            <a:r>
              <a:rPr lang="cs-CZ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P. </a:t>
            </a:r>
            <a:r>
              <a:rPr lang="en-US" sz="2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Horáka</a:t>
            </a:r>
            <a:r>
              <a:rPr lang="en-US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sz="2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- </a:t>
            </a:r>
            <a:r>
              <a:rPr lang="cs-CZ" sz="2000" dirty="0"/>
              <a:t>Klinika </a:t>
            </a:r>
            <a:r>
              <a:rPr lang="cs-CZ" sz="2000" dirty="0" err="1"/>
              <a:t>tělovovného</a:t>
            </a:r>
            <a:r>
              <a:rPr lang="cs-CZ" sz="2000" dirty="0"/>
              <a:t> lékařství a kardiovaskulárních onemocnění FN Olomouc</a:t>
            </a:r>
            <a:br>
              <a:rPr lang="cs-CZ" sz="2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cs-CZ" sz="2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cs-CZ" sz="1100" dirty="0"/>
              <a:t> 3. ledna 2024, ČT, Události v regionech Ostrava, Léčba jízdou na koloběžce, délka cca 2 minuty</a:t>
            </a:r>
            <a:br>
              <a:rPr lang="cs-CZ" sz="1100" dirty="0"/>
            </a:br>
            <a:r>
              <a:rPr lang="cs-CZ" sz="1100" u="sng" dirty="0">
                <a:hlinkClick r:id="rId4"/>
              </a:rPr>
              <a:t>https://www.ceskatelevize.cz/porady/10122978233-udalosti-v-regionech-ostrava/424231100030103/cast/1019400/</a:t>
            </a:r>
            <a:br>
              <a:rPr lang="cs-CZ" dirty="0"/>
            </a:br>
            <a:br>
              <a:rPr lang="cs-CZ" sz="2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29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Zástupný obsah 9">
            <a:extLst>
              <a:ext uri="{FF2B5EF4-FFF2-40B4-BE49-F238E27FC236}">
                <a16:creationId xmlns:a16="http://schemas.microsoft.com/office/drawing/2014/main" id="{F00F088B-1D49-83DC-5580-D6F57C425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657" y="1029832"/>
            <a:ext cx="8229600" cy="4525963"/>
          </a:xfrm>
        </p:spPr>
        <p:txBody>
          <a:bodyPr>
            <a:normAutofit/>
          </a:bodyPr>
          <a:lstStyle/>
          <a:p>
            <a:endParaRPr lang="cs-CZ" sz="36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E03476B-392F-8099-C4C8-5755588EB4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8043984" y="983777"/>
            <a:ext cx="1714500" cy="64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900">
                <a:solidFill>
                  <a:schemeClr val="tx2"/>
                </a:solidFill>
              </a:rPr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95CC3C-EB22-7A60-47FE-02706A840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7529634" y="4033684"/>
            <a:ext cx="2743200" cy="64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sz="9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26. pracovní setkání lékařů a zdravotnických  pracovníků</a:t>
            </a:r>
          </a:p>
        </p:txBody>
      </p:sp>
      <p:pic>
        <p:nvPicPr>
          <p:cNvPr id="7" name="FB54B43E">
            <a:hlinkClick r:id="" action="ppaction://media"/>
            <a:extLst>
              <a:ext uri="{FF2B5EF4-FFF2-40B4-BE49-F238E27FC236}">
                <a16:creationId xmlns:a16="http://schemas.microsoft.com/office/drawing/2014/main" id="{62665551-9A68-155F-9B29-1760F362BD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23026" y="445125"/>
            <a:ext cx="3087231" cy="548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1896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2244" y="149073"/>
            <a:ext cx="8229600" cy="1143000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chemeClr val="tx2"/>
                </a:solidFill>
              </a:rPr>
              <a:t>Poděkování Mgr. Pavlu Horákovi</a:t>
            </a:r>
          </a:p>
        </p:txBody>
      </p:sp>
      <p:pic>
        <p:nvPicPr>
          <p:cNvPr id="1026" name="Picture 2" descr="E:\NPT Liberec\materialy koloběh\IMG_408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9622" y="2716114"/>
            <a:ext cx="3701283" cy="2782294"/>
          </a:xfrm>
          <a:prstGeom prst="rect">
            <a:avLst/>
          </a:prstGeom>
          <a:noFill/>
        </p:spPr>
      </p:pic>
      <p:pic>
        <p:nvPicPr>
          <p:cNvPr id="1028" name="Picture 4" descr="E:\NPT Liberec\materialy koloběh\IMG_4108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1362" y="3206344"/>
            <a:ext cx="2616092" cy="3480185"/>
          </a:xfrm>
          <a:prstGeom prst="rect">
            <a:avLst/>
          </a:prstGeom>
          <a:noFill/>
        </p:spPr>
      </p:pic>
      <p:pic>
        <p:nvPicPr>
          <p:cNvPr id="1030" name="Picture 6" descr="E:\NPT Liberec\materialy koloběh\IMG_4189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301" y="1074220"/>
            <a:ext cx="1867141" cy="2483855"/>
          </a:xfrm>
          <a:prstGeom prst="rect">
            <a:avLst/>
          </a:prstGeom>
          <a:noFill/>
        </p:spPr>
      </p:pic>
      <p:pic>
        <p:nvPicPr>
          <p:cNvPr id="1034" name="Picture 10" descr="E:\NPT Liberec\materialy koloběh\IMG_4342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69725" y="4656447"/>
            <a:ext cx="2958040" cy="2218530"/>
          </a:xfrm>
          <a:prstGeom prst="rect">
            <a:avLst/>
          </a:prstGeom>
          <a:noFill/>
        </p:spPr>
      </p:pic>
      <p:pic>
        <p:nvPicPr>
          <p:cNvPr id="1036" name="Picture 12" descr="E:\NPT Liberec\materialy koloběh\IMG_4479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8701" y="4505321"/>
            <a:ext cx="2861024" cy="2150662"/>
          </a:xfrm>
          <a:prstGeom prst="rect">
            <a:avLst/>
          </a:prstGeom>
          <a:noFill/>
        </p:spPr>
      </p:pic>
      <p:pic>
        <p:nvPicPr>
          <p:cNvPr id="1038" name="Picture 14" descr="E:\NPT Liberec\materialy koloběh\IMG_4502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292737"/>
            <a:ext cx="3260557" cy="2450995"/>
          </a:xfrm>
          <a:prstGeom prst="rect">
            <a:avLst/>
          </a:prstGeom>
          <a:noFill/>
        </p:spPr>
      </p:pic>
      <p:pic>
        <p:nvPicPr>
          <p:cNvPr id="1040" name="Picture 16" descr="E:\NPT Liberec\materialy koloběh\IMG_4526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17932" y="1074220"/>
            <a:ext cx="1902025" cy="1429772"/>
          </a:xfrm>
          <a:prstGeom prst="rect">
            <a:avLst/>
          </a:prstGeom>
          <a:noFill/>
        </p:spPr>
      </p:pic>
      <p:pic>
        <p:nvPicPr>
          <p:cNvPr id="1042" name="Picture 18" descr="E:\NPT Liberec\materialy koloběh\IMG_4527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79531" y="1220270"/>
            <a:ext cx="2732255" cy="205386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DE7FBC-D626-DC63-23C5-5B430B1D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Závěr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124BC07-AD73-5A95-5D4C-E6DEA97D2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21" y="2332037"/>
            <a:ext cx="8229600" cy="4525963"/>
          </a:xfrm>
        </p:spPr>
        <p:txBody>
          <a:bodyPr>
            <a:normAutofit/>
          </a:bodyPr>
          <a:lstStyle/>
          <a:p>
            <a:r>
              <a:rPr lang="cs-CZ" dirty="0"/>
              <a:t>Terapeutický koloběh představuje moderní, bezpečnou a účinnou metodu rehabilitace, která vhodně doplňuje tradiční lázeňskou léčbu. </a:t>
            </a:r>
          </a:p>
          <a:p>
            <a:r>
              <a:rPr lang="cs-CZ" b="1" dirty="0"/>
              <a:t>Aerobní metoda spirální stabilizace šikmých a křížících se svalových řetězců, které zpevňují </a:t>
            </a:r>
            <a:r>
              <a:rPr lang="cs-CZ" b="1" dirty="0" err="1"/>
              <a:t>posturu</a:t>
            </a:r>
            <a:r>
              <a:rPr lang="cs-CZ" b="1" dirty="0"/>
              <a:t> s prvky aktivní aplikace senzomotorického tréninku.</a:t>
            </a:r>
          </a:p>
          <a:p>
            <a:r>
              <a:rPr lang="cs-CZ" dirty="0"/>
              <a:t>Jeho hlavní přínos spočívá v kombinaci pohybové terapie, kardiovaskulárního tréninku a </a:t>
            </a:r>
            <a:r>
              <a:rPr lang="cs-CZ" dirty="0" err="1"/>
              <a:t>psychorelaxace</a:t>
            </a:r>
            <a:r>
              <a:rPr lang="cs-CZ" dirty="0"/>
              <a:t> v přírodním prostředí.</a:t>
            </a:r>
          </a:p>
          <a:p>
            <a:r>
              <a:rPr lang="cs-CZ" dirty="0"/>
              <a:t>Z pohledu lékaře se jedná o inovaci, která rozšiřuje možnosti personalizované rehabilitace a přispívá k vyšší efektivitě i atraktivitě lázeňské péče.</a:t>
            </a:r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D9F9508-C889-9323-70BC-724E3D935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62CCB0E-B9E2-21BD-92D7-DADBC6655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26. </a:t>
            </a:r>
            <a:r>
              <a:rPr lang="en-US" dirty="0" err="1"/>
              <a:t>pracovní</a:t>
            </a:r>
            <a:r>
              <a:rPr lang="en-US" dirty="0"/>
              <a:t> </a:t>
            </a:r>
            <a:r>
              <a:rPr lang="en-US" dirty="0" err="1"/>
              <a:t>setkání</a:t>
            </a:r>
            <a:r>
              <a:rPr lang="en-US" dirty="0"/>
              <a:t> </a:t>
            </a:r>
            <a:r>
              <a:rPr lang="en-US" dirty="0" err="1"/>
              <a:t>lékařů</a:t>
            </a:r>
            <a:r>
              <a:rPr lang="en-US" dirty="0"/>
              <a:t> a </a:t>
            </a:r>
            <a:r>
              <a:rPr lang="en-US" dirty="0" err="1"/>
              <a:t>zdravotnických</a:t>
            </a:r>
            <a:r>
              <a:rPr lang="en-US" dirty="0"/>
              <a:t>  </a:t>
            </a:r>
            <a:r>
              <a:rPr lang="en-US" dirty="0" err="1"/>
              <a:t>pracovníků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622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08FF37-693B-C4B7-FC70-C3169F04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14.01. 2025 </a:t>
            </a:r>
            <a:br>
              <a:rPr lang="cs-CZ" sz="2400" dirty="0"/>
            </a:br>
            <a:r>
              <a:rPr lang="cs-CZ" sz="2400" dirty="0"/>
              <a:t>Úvodní kurz terapeutického koloběhu </a:t>
            </a:r>
            <a:br>
              <a:rPr lang="cs-CZ" sz="2400" dirty="0"/>
            </a:br>
            <a:r>
              <a:rPr lang="cs-CZ" sz="2400" dirty="0"/>
              <a:t>v K. Varech</a:t>
            </a:r>
          </a:p>
        </p:txBody>
      </p:sp>
      <p:pic>
        <p:nvPicPr>
          <p:cNvPr id="7" name="Zástupný obsah 6" descr="Obsah obrázku budova, Kola jízdních kol, venku, osoba&#10;&#10;Obsah generovaný pomocí AI může být nesprávný.">
            <a:extLst>
              <a:ext uri="{FF2B5EF4-FFF2-40B4-BE49-F238E27FC236}">
                <a16:creationId xmlns:a16="http://schemas.microsoft.com/office/drawing/2014/main" id="{3AB0C58B-7724-CC10-18BD-1A0DEECE0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0939" y="2027838"/>
            <a:ext cx="5443088" cy="4098325"/>
          </a:xfr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5654622-C5E3-7C16-7528-3D200FAD0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AD4CC2E-6D3B-DA30-488D-B1EED1362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4171006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13331C-B88A-ACDE-82FF-4BC0A5BE2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2400" dirty="0"/>
              <a:t>14.01. 2025 </a:t>
            </a:r>
            <a:br>
              <a:rPr lang="cs-CZ" sz="2400" dirty="0"/>
            </a:br>
            <a:r>
              <a:rPr lang="cs-CZ" sz="2400" dirty="0"/>
              <a:t>Úvodní kurz terapeutického koloběhu </a:t>
            </a:r>
            <a:br>
              <a:rPr lang="cs-CZ" sz="2400" dirty="0"/>
            </a:br>
            <a:r>
              <a:rPr lang="cs-CZ" sz="2400" dirty="0"/>
              <a:t>v K. Varech</a:t>
            </a:r>
          </a:p>
        </p:txBody>
      </p:sp>
      <p:pic>
        <p:nvPicPr>
          <p:cNvPr id="6" name="VID_20250114_112911">
            <a:hlinkClick r:id="" action="ppaction://media"/>
            <a:extLst>
              <a:ext uri="{FF2B5EF4-FFF2-40B4-BE49-F238E27FC236}">
                <a16:creationId xmlns:a16="http://schemas.microsoft.com/office/drawing/2014/main" id="{7B5602FD-0250-66C5-AA14-7147C452365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2168525"/>
            <a:ext cx="6591300" cy="3708400"/>
          </a:xfr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5C52FA-7A4A-5BC4-7B58-B526415FA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BA19BA4-5ABA-0625-80FD-63E6CB277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292736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BECF24-168D-DBDE-B0C6-84E39C42B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14.01. 2025 </a:t>
            </a:r>
            <a:br>
              <a:rPr lang="cs-CZ" sz="2400" dirty="0"/>
            </a:br>
            <a:r>
              <a:rPr lang="cs-CZ" sz="2400" dirty="0"/>
              <a:t>Úvodní kurz terapeutického koloběhu </a:t>
            </a:r>
            <a:br>
              <a:rPr lang="cs-CZ" sz="2400" dirty="0"/>
            </a:br>
            <a:r>
              <a:rPr lang="cs-CZ" sz="2400" dirty="0"/>
              <a:t>v K. Varech</a:t>
            </a:r>
          </a:p>
        </p:txBody>
      </p:sp>
      <p:pic>
        <p:nvPicPr>
          <p:cNvPr id="6" name="VID_20250114_112334">
            <a:hlinkClick r:id="" action="ppaction://media"/>
            <a:extLst>
              <a:ext uri="{FF2B5EF4-FFF2-40B4-BE49-F238E27FC236}">
                <a16:creationId xmlns:a16="http://schemas.microsoft.com/office/drawing/2014/main" id="{99333D30-9C6C-19A7-1581-7D0F53365B1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9457" y="1993656"/>
            <a:ext cx="6753556" cy="3799132"/>
          </a:xfr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3353199-9927-EBE2-D9FD-7C5E6FE79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5E2492-14AB-0980-0084-427562224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6880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9C7C67-389C-19C4-F1CC-2DC44548D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100" b="1" dirty="0"/>
              <a:t>Vzdělávací koloběžkový seminář 24.–28. 9. 2025 - Výukový licenční program koloběhu 2025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47A192-B4ED-F241-2D98-F87C04B5D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/>
              <a:t>Hotelový komplex JONAS PARK (v srdci Jeseníků 1 km západně od </a:t>
            </a:r>
            <a:r>
              <a:rPr lang="cs-CZ" dirty="0" err="1"/>
              <a:t>Ramzovského</a:t>
            </a:r>
            <a:r>
              <a:rPr lang="cs-CZ" dirty="0"/>
              <a:t> sedla v horské obci Ostružná - Lázně Jeseníky jsou vzdáleny pouze 14 km)</a:t>
            </a:r>
          </a:p>
          <a:p>
            <a:r>
              <a:rPr lang="cs-CZ" dirty="0"/>
              <a:t>Přednášející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cs-CZ" sz="1600" dirty="0"/>
              <a:t>Prof. MUDr. Eliška Sovová, Ph.D, MBA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cs-CZ" sz="1600" dirty="0"/>
              <a:t>Doc. PaedDr. Tomáš Dohnal, CSc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cs-CZ" sz="1600" dirty="0"/>
              <a:t>Doc. MUDr. Michal Filip, Ph.D.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cs-CZ" sz="1600" dirty="0"/>
              <a:t>Doc. MUDr. Dobroslava Jandová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cs-CZ" sz="1600" dirty="0"/>
              <a:t>MUDr. Wolfgang </a:t>
            </a:r>
            <a:r>
              <a:rPr lang="cs-CZ" sz="1600" dirty="0" err="1"/>
              <a:t>Ries</a:t>
            </a:r>
            <a:endParaRPr lang="cs-CZ" sz="1600" dirty="0"/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cs-CZ" sz="1600" dirty="0"/>
              <a:t>MUDr. </a:t>
            </a:r>
            <a:r>
              <a:rPr lang="cs-CZ" sz="1600" dirty="0" err="1"/>
              <a:t>Bogna</a:t>
            </a:r>
            <a:r>
              <a:rPr lang="cs-CZ" sz="1600" dirty="0"/>
              <a:t> </a:t>
            </a:r>
            <a:r>
              <a:rPr lang="cs-CZ" sz="1600" dirty="0" err="1"/>
              <a:t>Jiravská</a:t>
            </a:r>
            <a:r>
              <a:rPr lang="cs-CZ" sz="1600" dirty="0"/>
              <a:t> </a:t>
            </a:r>
            <a:r>
              <a:rPr lang="cs-CZ" sz="1600" dirty="0" err="1"/>
              <a:t>Godula</a:t>
            </a:r>
            <a:endParaRPr lang="cs-CZ" sz="1600" dirty="0"/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cs-CZ" sz="1600" dirty="0"/>
              <a:t>Mgr. Lenka </a:t>
            </a:r>
            <a:r>
              <a:rPr lang="cs-CZ" sz="1600" dirty="0" err="1"/>
              <a:t>Fasnerová</a:t>
            </a:r>
            <a:endParaRPr lang="cs-CZ" sz="1600" dirty="0"/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cs-CZ" sz="1600" dirty="0"/>
              <a:t>Bc. Leopold Kotlár</a:t>
            </a:r>
          </a:p>
          <a:p>
            <a:r>
              <a:rPr lang="cs-CZ" dirty="0"/>
              <a:t>Uzávěrka 12.09. 2025</a:t>
            </a:r>
          </a:p>
          <a:p>
            <a:r>
              <a:rPr lang="cs-CZ" sz="2300" dirty="0">
                <a:hlinkClick r:id="rId2"/>
              </a:rPr>
              <a:t>Výukový licenční program koloběhu (24. - 28. 9. 2025) akreditovaný MŠMT</a:t>
            </a:r>
            <a:endParaRPr lang="cs-CZ" sz="2300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2185AC3-2F26-3E39-6BEB-251E3BF8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FC0AC5-BFED-299E-B496-C39A0892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1882153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85604D-8FBF-D41D-69FA-EC44A5204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400" dirty="0"/>
              <a:t>1825-2025, K. u. K. </a:t>
            </a:r>
            <a:r>
              <a:rPr lang="cs-CZ" sz="2400" dirty="0" err="1"/>
              <a:t>Militärkurhaus</a:t>
            </a:r>
            <a:r>
              <a:rPr lang="cs-CZ" sz="2400" dirty="0"/>
              <a:t> - Vojenský lázeňský ústav v Karlových Varech</a:t>
            </a:r>
            <a:br>
              <a:rPr lang="cs-CZ" sz="2400" dirty="0"/>
            </a:br>
            <a:r>
              <a:rPr lang="cs-CZ" sz="2400" dirty="0"/>
              <a:t>170 let na cestě ku zdraví</a:t>
            </a:r>
          </a:p>
        </p:txBody>
      </p:sp>
      <p:pic>
        <p:nvPicPr>
          <p:cNvPr id="7" name="Zástupný obsah 6" descr="Obsah obrázku text, Písmo, plakát, snímek obrazovky&#10;&#10;Obsah generovaný pomocí AI může být nesprávný.">
            <a:extLst>
              <a:ext uri="{FF2B5EF4-FFF2-40B4-BE49-F238E27FC236}">
                <a16:creationId xmlns:a16="http://schemas.microsoft.com/office/drawing/2014/main" id="{7EACCA18-D859-578F-29DC-8B02FEBC9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9493" y="1905000"/>
            <a:ext cx="2934927" cy="4151058"/>
          </a:xfr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B734119-0AC7-7E5E-F7A1-FB7A03ACD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BF1D663-8C36-3276-0A9A-E7718DD01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1825011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E1A4E3-C623-074B-B684-75BA97108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839" y="624110"/>
            <a:ext cx="6868562" cy="543787"/>
          </a:xfrm>
        </p:spPr>
        <p:txBody>
          <a:bodyPr>
            <a:normAutofit/>
          </a:bodyPr>
          <a:lstStyle/>
          <a:p>
            <a:r>
              <a:rPr lang="cs-CZ" sz="2400" b="1" dirty="0"/>
              <a:t>Oslavy 170. let založení v průběhu roku 2025</a:t>
            </a:r>
          </a:p>
        </p:txBody>
      </p:sp>
      <p:pic>
        <p:nvPicPr>
          <p:cNvPr id="7" name="Zástupný obsah 6" descr="Obsah obrázku text, oblečení, muž, plakát&#10;&#10;Obsah generovaný pomocí AI může být nesprávný.">
            <a:extLst>
              <a:ext uri="{FF2B5EF4-FFF2-40B4-BE49-F238E27FC236}">
                <a16:creationId xmlns:a16="http://schemas.microsoft.com/office/drawing/2014/main" id="{DA5F07D6-1DD4-F65B-2747-5516EAB876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3165" y="1167897"/>
            <a:ext cx="3349358" cy="4743953"/>
          </a:xfr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9E11EB-DA10-5148-349D-5D13D4817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6.9.2025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6277251-5123-10F8-3B6A-6A1E7482C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26. pracovní setkání lékařů a zdravotnických  pracovníků</a:t>
            </a:r>
          </a:p>
        </p:txBody>
      </p:sp>
    </p:spTree>
    <p:extLst>
      <p:ext uri="{BB962C8B-B14F-4D97-AF65-F5344CB8AC3E}">
        <p14:creationId xmlns:p14="http://schemas.microsoft.com/office/powerpoint/2010/main" val="2938530536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330</TotalTime>
  <Words>1578</Words>
  <Application>Microsoft Office PowerPoint</Application>
  <PresentationFormat>Předvádění na obrazovce (4:3)</PresentationFormat>
  <Paragraphs>170</Paragraphs>
  <Slides>24</Slides>
  <Notes>1</Notes>
  <HiddenSlides>0</HiddenSlides>
  <MMClips>4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0" baseType="lpstr">
      <vt:lpstr>Aptos</vt:lpstr>
      <vt:lpstr>Arial</vt:lpstr>
      <vt:lpstr>Century Gothic</vt:lpstr>
      <vt:lpstr>Wingdings</vt:lpstr>
      <vt:lpstr>Wingdings 3</vt:lpstr>
      <vt:lpstr>Stébla</vt:lpstr>
      <vt:lpstr>Nový trend v rehabilitaci -  Terapeutický koloběh v lázních  z pohledu rehabilitačního lékaře</vt:lpstr>
      <vt:lpstr>Terapeutický koloběh</vt:lpstr>
      <vt:lpstr>Princip metody</vt:lpstr>
      <vt:lpstr>Fyziologické účinky</vt:lpstr>
      <vt:lpstr>Aktivované svalové skupiny</vt:lpstr>
      <vt:lpstr>Indikace</vt:lpstr>
      <vt:lpstr>Kontraindikace</vt:lpstr>
      <vt:lpstr>Doporučení pro terapeutické využití </vt:lpstr>
      <vt:lpstr>Terapeutické přínosy</vt:lpstr>
      <vt:lpstr>Porovnání s jinými metodami</vt:lpstr>
      <vt:lpstr>Energetický výdej při jízdě na koloběžce</vt:lpstr>
      <vt:lpstr>Svalová hmota a bazální metabolismus</vt:lpstr>
      <vt:lpstr>Praktická aplikace v lázních </vt:lpstr>
      <vt:lpstr>Přínosy pro komplexní lázeňskou léčbu </vt:lpstr>
      <vt:lpstr>Koloběh  v rehabilitační praxi z materiálů Mgr. P. Horáka - Klinika tělovýchovného lékařství a kardiovaskulárních onemocnění FN Olomouc   3. ledna 2024, ČT, Události v regionech Ostrava, Léčba jízdou na koloběžce, délka cca 2 minuty https://www.ceskatelevize.cz/porady/10122978233-udalosti-v-regionech-ostrava/424231100030103/cast/1019400/  </vt:lpstr>
      <vt:lpstr>Koloběh v rehabilitační praxi z materiálů Mgr. P. Horáka - Klinika tělovovného lékařství a kardiovaskulárních onemocnění FN Olomouc   3. ledna 2024, ČT, Události v regionech Ostrava, Léčba jízdou na koloběžce, délka cca 2 minuty https://www.ceskatelevize.cz/porady/10122978233-udalosti-v-regionech-ostrava/424231100030103/cast/1019400/  </vt:lpstr>
      <vt:lpstr>Poděkování Mgr. Pavlu Horákovi</vt:lpstr>
      <vt:lpstr>Závěr </vt:lpstr>
      <vt:lpstr>14.01. 2025  Úvodní kurz terapeutického koloběhu  v K. Varech</vt:lpstr>
      <vt:lpstr>14.01. 2025  Úvodní kurz terapeutického koloběhu  v K. Varech</vt:lpstr>
      <vt:lpstr>14.01. 2025  Úvodní kurz terapeutického koloběhu  v K. Varech</vt:lpstr>
      <vt:lpstr>Vzdělávací koloběžkový seminář 24.–28. 9. 2025 - Výukový licenční program koloběhu 2025</vt:lpstr>
      <vt:lpstr>1825-2025, K. u. K. Militärkurhaus - Vojenský lázeňský ústav v Karlových Varech 170 let na cestě ku zdraví</vt:lpstr>
      <vt:lpstr>Oslavy 170. let založení v průběhu roku 2025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VOBOŘIL Jaroslav MUDr.</cp:lastModifiedBy>
  <cp:revision>44</cp:revision>
  <dcterms:created xsi:type="dcterms:W3CDTF">2013-01-27T09:14:16Z</dcterms:created>
  <dcterms:modified xsi:type="dcterms:W3CDTF">2025-09-05T10:26:31Z</dcterms:modified>
  <cp:category/>
</cp:coreProperties>
</file>